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56166c86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56166c86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6166c8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56166c8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90624b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90624b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6166c86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6166c86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90624b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90624b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90624b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90624b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90624bf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90624b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6166c8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56166c8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56166c86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56166c86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590624b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590624b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90624b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590624b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6166c8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56166c8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590624b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590624b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590624b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590624b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90624b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90624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56166c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56166c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6166c8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6166c8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6166c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56166c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6166c86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6166c86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6166c8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56166c8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6166c86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6166c86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8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ergonautas.upv.es/metodos/fanger/fanger-ayuda.php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Proyecto final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50">
                <a:latin typeface="Courier New"/>
                <a:ea typeface="Courier New"/>
                <a:cs typeface="Courier New"/>
                <a:sym typeface="Courier New"/>
              </a:rPr>
              <a:t>Energía en Edificaciones</a:t>
            </a:r>
            <a:endParaRPr b="1" sz="26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692350" y="2934650"/>
            <a:ext cx="379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Cruz Vázquez Jennifer Daniela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García Morales Blanca Diana</a:t>
            </a:r>
            <a:r>
              <a:rPr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3"/>
          <p:cNvCxnSpPr/>
          <p:nvPr/>
        </p:nvCxnSpPr>
        <p:spPr>
          <a:xfrm flipH="1">
            <a:off x="1067975" y="683700"/>
            <a:ext cx="10500" cy="1146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 flipH="1" rot="10800000">
            <a:off x="991775" y="759900"/>
            <a:ext cx="1299300" cy="5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-44675" y="10207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Courier New"/>
                <a:ea typeface="Courier New"/>
                <a:cs typeface="Courier New"/>
                <a:sym typeface="Courier New"/>
              </a:rPr>
              <a:t>Objetos de sombra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360150" y="2571750"/>
            <a:ext cx="3521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42">
                <a:latin typeface="Courier New"/>
                <a:ea typeface="Courier New"/>
                <a:cs typeface="Courier New"/>
                <a:sym typeface="Courier New"/>
              </a:rPr>
              <a:t>Los elementos como paneles solares y edificios vecinos se simularon como objetos de sombra. En general las medidas fueron proporcionadas.</a:t>
            </a:r>
            <a:endParaRPr b="1" sz="2242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3991950" y="0"/>
            <a:ext cx="8823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750" y="314925"/>
            <a:ext cx="4530876" cy="181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3751" y="2402850"/>
            <a:ext cx="4566052" cy="24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-549200" y="-52972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Datos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1031700"/>
            <a:ext cx="8167659" cy="369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87900" y="555600"/>
            <a:ext cx="4566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22">
                <a:latin typeface="Courier New"/>
                <a:ea typeface="Courier New"/>
                <a:cs typeface="Courier New"/>
                <a:sym typeface="Courier New"/>
              </a:rPr>
              <a:t>Calibración y validación</a:t>
            </a:r>
            <a:endParaRPr b="1" sz="2622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588050" y="1083950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Sin personas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526351"/>
            <a:ext cx="8170574" cy="1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1278850" y="32322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2117050" y="23940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2955250" y="26226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3793450" y="26226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555450" y="27750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5393650" y="23940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6231850" y="30036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6993850" y="32322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832050" y="2775050"/>
            <a:ext cx="8010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229825" y="263750"/>
            <a:ext cx="288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Regresión Lineal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550725"/>
            <a:ext cx="2440225" cy="227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275" y="97275"/>
            <a:ext cx="2352476" cy="238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975" y="97275"/>
            <a:ext cx="2352475" cy="23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045" y="2719199"/>
            <a:ext cx="2506942" cy="22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6972" y="2719200"/>
            <a:ext cx="2440227" cy="2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Parámetros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Fueron simulados 17 casos, se presentan los de mayor relevancia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350" y="1838500"/>
            <a:ext cx="4099100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1137825" y="-549825"/>
            <a:ext cx="59508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Temporada Cálida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4572000" y="6897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urier New"/>
                <a:ea typeface="Courier New"/>
                <a:cs typeface="Courier New"/>
                <a:sym typeface="Courier New"/>
              </a:rPr>
              <a:t>Mayo-Junio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5" y="1235450"/>
            <a:ext cx="4236575" cy="15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75" y="3008175"/>
            <a:ext cx="4278636" cy="156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925" y="1205125"/>
            <a:ext cx="4278651" cy="16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7925" y="3008175"/>
            <a:ext cx="4278651" cy="156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877425" y="179225"/>
            <a:ext cx="4747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Simulación de temporada cálida evaluado con PPD y PMV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77650"/>
            <a:ext cx="4252193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900" y="1477650"/>
            <a:ext cx="4317628" cy="24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type="title"/>
          </p:nvPr>
        </p:nvSpPr>
        <p:spPr>
          <a:xfrm>
            <a:off x="3877413" y="741850"/>
            <a:ext cx="4747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i) Jorge Rojas Trabajando</a:t>
            </a: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1120075"/>
            <a:ext cx="4328450" cy="25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736" y="1120075"/>
            <a:ext cx="4486889" cy="25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>
            <p:ph idx="4294967295" type="title"/>
          </p:nvPr>
        </p:nvSpPr>
        <p:spPr>
          <a:xfrm>
            <a:off x="4201725" y="-129650"/>
            <a:ext cx="4747800" cy="11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ii) Jorge Rojas e invitado trabajando</a:t>
            </a: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00" y="517175"/>
            <a:ext cx="47815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000" y="1836350"/>
            <a:ext cx="47815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5">
            <a:alphaModFix/>
          </a:blip>
          <a:srcRect b="38546" l="69036" r="8137" t="30279"/>
          <a:stretch/>
        </p:blipFill>
        <p:spPr>
          <a:xfrm>
            <a:off x="368025" y="1205562"/>
            <a:ext cx="3558444" cy="27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8000" y="3165050"/>
            <a:ext cx="478155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87900" y="552700"/>
            <a:ext cx="4892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Air Velocity Schedule Name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387900" y="1489825"/>
            <a:ext cx="4608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El método de Fanger requiere de ciertos valores para su aplicación, entre ellos la velocidad del aire en el interior del espacio de interés. Considerando como válidos valores de 0 a 1m/s. Este valor variará de acuerdo a las actividades dentro del espacio. En este caso, considerando una carga de 117W (persona sentada escribiendo), equivalen a 100.6 kcal/h, para el cual se considera una velocidad de 0.1m/s.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3765" l="25265" r="44282" t="14728"/>
          <a:stretch/>
        </p:blipFill>
        <p:spPr>
          <a:xfrm>
            <a:off x="5687925" y="232275"/>
            <a:ext cx="2784526" cy="41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32380" l="25000" r="44547" t="14874"/>
          <a:stretch/>
        </p:blipFill>
        <p:spPr>
          <a:xfrm>
            <a:off x="5687925" y="2244975"/>
            <a:ext cx="2784526" cy="27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Courier New"/>
                <a:ea typeface="Courier New"/>
                <a:cs typeface="Courier New"/>
                <a:sym typeface="Courier New"/>
              </a:rPr>
              <a:t>Objetivo general: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urier New"/>
                <a:ea typeface="Courier New"/>
                <a:cs typeface="Courier New"/>
                <a:sym typeface="Courier New"/>
              </a:rPr>
              <a:t>Hacer una simulación de un espacio real, considerando cargas térmicas, infiltración y ajustar parámetros para validar la simulación.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0" l="23611" r="0" t="0"/>
          <a:stretch/>
        </p:blipFill>
        <p:spPr>
          <a:xfrm>
            <a:off x="5021325" y="904575"/>
            <a:ext cx="3613175" cy="32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387900" y="506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Conclusiones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Fue posible la simulación de un espacio real, considerando infiltración y las personas dentro del espacio. Se observa un marcado disconfort en la época cálida, el cual aumenta con la cantidad de personas.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De manera general se alcanzan los objetivos, simulando el espacio real, con cargas térmicas y parámetros ajustados para obtener un sistema válido de acuerdo con datos experimentales.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32"/>
          <p:cNvSpPr txBox="1"/>
          <p:nvPr>
            <p:ph idx="2" type="body"/>
          </p:nvPr>
        </p:nvSpPr>
        <p:spPr>
          <a:xfrm>
            <a:off x="4817000" y="506675"/>
            <a:ext cx="39999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EnergyPlus es sin lugar a dudas un programa muy completo para la evaluación térmica de espacios. Asimismo, su correcto uso facilita la toma de decisiones con resultados fiables.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Recordando además los programas auxiliares tal como SketchUp y OpenStudio, que permiten la creación de los espacio de una manera sencilla y práctica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777" y="2330750"/>
            <a:ext cx="2339850" cy="16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464513"/>
            <a:ext cx="1377900" cy="13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9515" y="3976175"/>
            <a:ext cx="3939159" cy="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Referencias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87900" y="1489825"/>
            <a:ext cx="8321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b="1" lang="es" sz="1050">
                <a:latin typeface="Courier New"/>
                <a:ea typeface="Courier New"/>
                <a:cs typeface="Courier New"/>
                <a:sym typeface="Courier New"/>
              </a:rPr>
              <a:t>Diego-Mas, Jose Antonio. Evaluación del confort térmico con el método de Fanger. Ergonautas, Universidad Politécnica de Valencia, 2015. [consulta 10-12-2021]. Disponible online: </a:t>
            </a:r>
            <a:r>
              <a:rPr b="1" lang="es" sz="105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http://www.ergonautas.upv.es/metodos/fanger/fanger-ayuda.php</a:t>
            </a:r>
            <a:endParaRPr b="1"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❖"/>
            </a:pPr>
            <a:r>
              <a:rPr b="1" lang="es" sz="1050">
                <a:latin typeface="Courier New"/>
                <a:ea typeface="Courier New"/>
                <a:cs typeface="Courier New"/>
                <a:sym typeface="Courier New"/>
              </a:rPr>
              <a:t>(1) P.O. FANGER Thermal Confort Mc Graw Hill, New York, 1972</a:t>
            </a:r>
            <a:endParaRPr b="1"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Cubículo D-7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65500" y="25717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Dr. Jorge Rojas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Se busca realizar la simulación de un cubículo real ubicado en el Instituto de Energías Renovables en la época cálida y observar el confort térmico mediante el método de Fanger. Para lo cual se cuentan con datos experimentales de mayo a junio del 2019.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Simplificaciones, características y datos disponibles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98625" y="1144125"/>
            <a:ext cx="8031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 consideraron las medidas del cubículo simulado en SketchUp D-7, cabe mencionar que se omitieron las bases de aluminio de ventanas y puertas.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974600" y="4755100"/>
            <a:ext cx="37815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Modelo del cubículo en SketchUp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 b="3787" l="4540" r="12753" t="22818"/>
          <a:stretch/>
        </p:blipFill>
        <p:spPr>
          <a:xfrm>
            <a:off x="2044825" y="1838150"/>
            <a:ext cx="5938650" cy="29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38" y="2345575"/>
            <a:ext cx="4103129" cy="25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575" y="959463"/>
            <a:ext cx="3539274" cy="34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7375" y="252225"/>
            <a:ext cx="3240790" cy="19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959575" y="4425900"/>
            <a:ext cx="3781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Medidas del cubículo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4123" l="4436" r="12630" t="10683"/>
          <a:stretch/>
        </p:blipFill>
        <p:spPr>
          <a:xfrm>
            <a:off x="780125" y="178825"/>
            <a:ext cx="7583750" cy="43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90650" y="4439525"/>
            <a:ext cx="3781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Modelo del cubículo en SketchUp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Courier New"/>
                <a:ea typeface="Courier New"/>
                <a:cs typeface="Courier New"/>
                <a:sym typeface="Courier New"/>
              </a:rPr>
              <a:t>Condiciones de Frontera</a:t>
            </a:r>
            <a:r>
              <a:rPr lang="es" sz="3400"/>
              <a:t> </a:t>
            </a:r>
            <a:endParaRPr sz="3400"/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265500" y="2769000"/>
            <a:ext cx="40998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25">
                <a:latin typeface="Courier New"/>
                <a:ea typeface="Courier New"/>
                <a:cs typeface="Courier New"/>
                <a:sym typeface="Courier New"/>
              </a:rPr>
              <a:t>Para todos los muros exteriores las condiciones son de Outdoor, expuestas a viento y sol. Los pisos en Ground con temperatura de 21°C, mientras los muros en conexión con otros quedan con la condición Surface y un objeto (muro) límite como condición. Los techos internos quedaron como Ceiling y los externos como Roof.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5023625" y="383997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9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3825" l="19036" r="20892" t="10784"/>
          <a:stretch/>
        </p:blipFill>
        <p:spPr>
          <a:xfrm>
            <a:off x="5023625" y="1098500"/>
            <a:ext cx="3689750" cy="2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3608" l="4360" r="12748" t="10687"/>
          <a:stretch/>
        </p:blipFill>
        <p:spPr>
          <a:xfrm>
            <a:off x="782088" y="188025"/>
            <a:ext cx="7579824" cy="44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90650" y="443952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5">
            <a:alphaModFix/>
          </a:blip>
          <a:srcRect b="3825" l="4546" r="12630" t="10784"/>
          <a:stretch/>
        </p:blipFill>
        <p:spPr>
          <a:xfrm>
            <a:off x="785375" y="189313"/>
            <a:ext cx="7573251" cy="4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90650" y="443952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